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85" r:id="rId2"/>
    <p:sldId id="260" r:id="rId3"/>
    <p:sldId id="281" r:id="rId4"/>
    <p:sldId id="271" r:id="rId5"/>
    <p:sldId id="282" r:id="rId6"/>
    <p:sldId id="273" r:id="rId7"/>
    <p:sldId id="274" r:id="rId8"/>
    <p:sldId id="283" r:id="rId9"/>
    <p:sldId id="284" r:id="rId10"/>
    <p:sldId id="275" r:id="rId11"/>
    <p:sldId id="276" r:id="rId12"/>
    <p:sldId id="278" r:id="rId13"/>
    <p:sldId id="279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CC3300"/>
    <a:srgbClr val="FF3300"/>
    <a:srgbClr val="DB4E15"/>
    <a:srgbClr val="FFFF00"/>
    <a:srgbClr val="006600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475BC-0025-4A47-A41D-799E6F2F18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7D1F4-7C90-46CB-B717-565674AE0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9C66C-757C-40DE-AF8B-9A43DE60B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F5DC-161C-439A-83EC-2B3D84781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8E40-1215-48E2-8C11-959ECC69F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DF46-CD75-4238-A64C-BF5F61669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E21B-50C6-442E-A6AF-60ABFB926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CAAF4-1956-4340-814E-6A50955F1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CA2F-656F-4442-B6BE-08343C525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758AB-2480-4EA8-B68C-E5948C562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E57-DB07-4252-A2DC-C9270E092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05618-F5C7-43A1-A65A-108F847E72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TRƯỜNG TIỂU HỌC ÁI MỘ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981200"/>
            <a:ext cx="8534400" cy="304698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TÊN PHÂN MÔN: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Tập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làm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văn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BÀI, TIẾT, TUẦN: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3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TÊN BÀI: </a:t>
            </a:r>
            <a:r>
              <a:rPr lang="en-US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K</a:t>
            </a:r>
            <a:r>
              <a:rPr lang="en-US" sz="30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ể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lại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lời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nói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, ý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nghĩ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của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nhân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vật</a:t>
            </a:r>
            <a:endParaRPr lang="en-US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GV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Thực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hiện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: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Nguyễn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Thị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Thu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Lan</a:t>
            </a:r>
            <a:endParaRPr lang="en-US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16510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200" b="1" dirty="0" err="1" smtClean="0">
                <a:solidFill>
                  <a:schemeClr val="tx2"/>
                </a:solidFill>
                <a:latin typeface="Times New Roman" pitchFamily="18" charset="0"/>
              </a:rPr>
              <a:t>Tập</a:t>
            </a:r>
            <a:r>
              <a:rPr lang="en-US" altLang="en-US" sz="3200" b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itchFamily="18" charset="0"/>
              </a:rPr>
              <a:t>làm</a:t>
            </a:r>
            <a:r>
              <a:rPr lang="en-US" altLang="en-US" sz="32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itchFamily="18" charset="0"/>
              </a:rPr>
              <a:t>văn</a:t>
            </a:r>
            <a:endParaRPr lang="en-US" altLang="en-US" sz="32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646238" y="2895600"/>
            <a:ext cx="64833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  <a:latin typeface="Times New Roman" pitchFamily="18" charset="0"/>
              </a:rPr>
              <a:t>Bài 2 . Chuyển lời dẫn trực tiếp trong các câu sau thành lời dẫn gián tiếp hoặc (ngược lại) và ghi vào ô trống: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 rot="249746">
            <a:off x="1473200" y="901700"/>
            <a:ext cx="6619875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Kể lại lời nói, ý nghĩ của nhân vật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304800" y="2070100"/>
            <a:ext cx="3352800" cy="685800"/>
          </a:xfrm>
          <a:prstGeom prst="wedgeRectCallout">
            <a:avLst>
              <a:gd name="adj1" fmla="val -4213"/>
              <a:gd name="adj2" fmla="val 1092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en-US" sz="2800" b="1">
                <a:solidFill>
                  <a:schemeClr val="accent2"/>
                </a:solidFill>
              </a:rPr>
              <a:t> </a:t>
            </a:r>
            <a:r>
              <a:rPr lang="en-US" sz="32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5334000" y="49530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1" grpId="1"/>
      <p:bldP spid="22541" grpId="0"/>
      <p:bldP spid="2254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-52388" y="-87313"/>
            <a:ext cx="91440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200" b="1" dirty="0" err="1" smtClean="0">
                <a:solidFill>
                  <a:schemeClr val="tx2"/>
                </a:solidFill>
                <a:latin typeface="Times New Roman" pitchFamily="18" charset="0"/>
              </a:rPr>
              <a:t>Tập</a:t>
            </a:r>
            <a:r>
              <a:rPr lang="en-US" altLang="en-US" sz="3200" b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itchFamily="18" charset="0"/>
              </a:rPr>
              <a:t>làm</a:t>
            </a:r>
            <a:r>
              <a:rPr lang="en-US" altLang="en-US" sz="32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itchFamily="18" charset="0"/>
              </a:rPr>
              <a:t>văn</a:t>
            </a:r>
            <a:endParaRPr lang="en-US" altLang="en-US" sz="32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7475" y="3000375"/>
            <a:ext cx="4038600" cy="3786188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a. Vua nhìn thấy những miếng trầu têm rất khéo bèn hỏi bà hàng nước xem trầu đó ai têm.</a:t>
            </a:r>
          </a:p>
          <a:p>
            <a:pPr eaLnBrk="1" hangingPunct="1">
              <a:spcBef>
                <a:spcPct val="50000"/>
              </a:spcBef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 b.Bà lão bảo chính tay bà têm. </a:t>
            </a:r>
          </a:p>
          <a:p>
            <a:pPr eaLnBrk="1" hangingPunct="1">
              <a:spcBef>
                <a:spcPct val="50000"/>
              </a:spcBef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c.Vua gặng hỏi mãi, bà lão đành nói thật là con gái bà têm.                                                       </a:t>
            </a:r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 rot="249746">
            <a:off x="1471613" y="674688"/>
            <a:ext cx="6619875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Kể lại lời nói, ý nghĩ của nhân vật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117475" y="1703388"/>
            <a:ext cx="3352800" cy="387350"/>
          </a:xfrm>
          <a:prstGeom prst="wedgeRectCallout">
            <a:avLst>
              <a:gd name="adj1" fmla="val -4213"/>
              <a:gd name="adj2" fmla="val 1092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2400" b="1" dirty="0" err="1">
                <a:solidFill>
                  <a:schemeClr val="accent2"/>
                </a:solidFill>
              </a:rPr>
              <a:t>Bài</a:t>
            </a:r>
            <a:r>
              <a:rPr lang="en-US" sz="2400" b="1" dirty="0">
                <a:solidFill>
                  <a:schemeClr val="accent2"/>
                </a:solidFill>
              </a:rPr>
              <a:t> 2</a:t>
            </a:r>
          </a:p>
        </p:txBody>
      </p:sp>
      <p:sp>
        <p:nvSpPr>
          <p:cNvPr id="11273" name="Line 10"/>
          <p:cNvSpPr>
            <a:spLocks noChangeShapeType="1"/>
          </p:cNvSpPr>
          <p:nvPr/>
        </p:nvSpPr>
        <p:spPr bwMode="auto">
          <a:xfrm>
            <a:off x="4343400" y="25146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5029200" y="3175000"/>
            <a:ext cx="3962400" cy="969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sz="1900" b="1" dirty="0" err="1" smtClean="0">
                <a:solidFill>
                  <a:srgbClr val="CC3300"/>
                </a:solidFill>
                <a:latin typeface="Times New Roman" pitchFamily="18" charset="0"/>
              </a:rPr>
              <a:t>Vua</a:t>
            </a:r>
            <a:r>
              <a:rPr lang="en-US" sz="1900" b="1" dirty="0" smtClean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sz="1900" b="1" dirty="0" err="1" smtClean="0">
                <a:solidFill>
                  <a:srgbClr val="CC3300"/>
                </a:solidFill>
                <a:latin typeface="Times New Roman" pitchFamily="18" charset="0"/>
              </a:rPr>
              <a:t>nhìn</a:t>
            </a:r>
            <a:r>
              <a:rPr lang="en-US" sz="1900" b="1" dirty="0" smtClean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sz="1900" b="1" dirty="0" err="1" smtClean="0">
                <a:solidFill>
                  <a:srgbClr val="CC3300"/>
                </a:solidFill>
                <a:latin typeface="Times New Roman" pitchFamily="18" charset="0"/>
              </a:rPr>
              <a:t>thấy</a:t>
            </a:r>
            <a:r>
              <a:rPr lang="en-US" sz="1900" b="1" dirty="0" smtClean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sz="1900" b="1" dirty="0" err="1" smtClean="0">
                <a:solidFill>
                  <a:srgbClr val="CC3300"/>
                </a:solidFill>
                <a:latin typeface="Times New Roman" pitchFamily="18" charset="0"/>
              </a:rPr>
              <a:t>những</a:t>
            </a:r>
            <a:r>
              <a:rPr lang="en-US" sz="1900" b="1" dirty="0" smtClean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sz="1900" b="1" dirty="0" err="1" smtClean="0">
                <a:solidFill>
                  <a:srgbClr val="CC3300"/>
                </a:solidFill>
                <a:latin typeface="Times New Roman" pitchFamily="18" charset="0"/>
              </a:rPr>
              <a:t>miếng</a:t>
            </a:r>
            <a:r>
              <a:rPr lang="en-US" sz="1900" b="1" dirty="0" smtClean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sz="1900" b="1" dirty="0" err="1" smtClean="0">
                <a:solidFill>
                  <a:srgbClr val="CC3300"/>
                </a:solidFill>
                <a:latin typeface="Times New Roman" pitchFamily="18" charset="0"/>
              </a:rPr>
              <a:t>trầu</a:t>
            </a:r>
            <a:r>
              <a:rPr lang="en-US" sz="1900" b="1" dirty="0" smtClean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sz="1900" b="1" dirty="0" err="1" smtClean="0">
                <a:solidFill>
                  <a:srgbClr val="CC3300"/>
                </a:solidFill>
                <a:latin typeface="Times New Roman" pitchFamily="18" charset="0"/>
              </a:rPr>
              <a:t>têm</a:t>
            </a:r>
            <a:r>
              <a:rPr lang="en-US" sz="1900" b="1" dirty="0" smtClean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sz="1900" b="1" dirty="0" err="1" smtClean="0">
                <a:solidFill>
                  <a:srgbClr val="CC3300"/>
                </a:solidFill>
                <a:latin typeface="Times New Roman" pitchFamily="18" charset="0"/>
              </a:rPr>
              <a:t>rất</a:t>
            </a:r>
            <a:r>
              <a:rPr lang="en-US" sz="1900" b="1" dirty="0" smtClean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sz="1900" b="1" dirty="0" err="1" smtClean="0">
                <a:solidFill>
                  <a:srgbClr val="CC3300"/>
                </a:solidFill>
                <a:latin typeface="Times New Roman" pitchFamily="18" charset="0"/>
              </a:rPr>
              <a:t>khéo</a:t>
            </a:r>
            <a:r>
              <a:rPr lang="en-US" sz="1900" b="1" dirty="0" smtClean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sz="1900" b="1" dirty="0" err="1" smtClean="0">
                <a:solidFill>
                  <a:srgbClr val="CC3300"/>
                </a:solidFill>
                <a:latin typeface="Times New Roman" pitchFamily="18" charset="0"/>
              </a:rPr>
              <a:t>bèn</a:t>
            </a:r>
            <a:r>
              <a:rPr lang="en-US" sz="1900" b="1" dirty="0" smtClean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sz="1900" b="1" dirty="0" err="1" smtClean="0">
                <a:solidFill>
                  <a:srgbClr val="CC3300"/>
                </a:solidFill>
                <a:latin typeface="Times New Roman" pitchFamily="18" charset="0"/>
              </a:rPr>
              <a:t>hỏi</a:t>
            </a:r>
            <a:r>
              <a:rPr lang="en-US" sz="1900" b="1" dirty="0" smtClean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sz="1900" b="1" dirty="0" err="1" smtClean="0">
                <a:solidFill>
                  <a:srgbClr val="CC3300"/>
                </a:solidFill>
                <a:latin typeface="Times New Roman" pitchFamily="18" charset="0"/>
              </a:rPr>
              <a:t>bà</a:t>
            </a:r>
            <a:r>
              <a:rPr lang="en-US" sz="1900" b="1" dirty="0" smtClean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sz="1900" b="1" dirty="0" err="1" smtClean="0">
                <a:solidFill>
                  <a:srgbClr val="CC3300"/>
                </a:solidFill>
                <a:latin typeface="Times New Roman" pitchFamily="18" charset="0"/>
              </a:rPr>
              <a:t>hàng</a:t>
            </a:r>
            <a:r>
              <a:rPr lang="en-US" sz="1900" b="1" dirty="0" smtClean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sz="1900" b="1" dirty="0" err="1" smtClean="0">
                <a:solidFill>
                  <a:srgbClr val="CC3300"/>
                </a:solidFill>
                <a:latin typeface="Times New Roman" pitchFamily="18" charset="0"/>
              </a:rPr>
              <a:t>nước</a:t>
            </a:r>
            <a:r>
              <a:rPr lang="en-US" sz="1900" b="1" dirty="0" smtClean="0">
                <a:solidFill>
                  <a:srgbClr val="CC3300"/>
                </a:solidFill>
                <a:latin typeface="Times New Roman" pitchFamily="18" charset="0"/>
              </a:rPr>
              <a:t>: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900" b="1" dirty="0" smtClean="0">
                <a:solidFill>
                  <a:srgbClr val="CC3300"/>
                </a:solidFill>
                <a:latin typeface="Times New Roman" pitchFamily="18" charset="0"/>
              </a:rPr>
              <a:t>- </a:t>
            </a:r>
            <a:r>
              <a:rPr lang="en-US" sz="1900" b="1" dirty="0" err="1" smtClean="0">
                <a:solidFill>
                  <a:srgbClr val="CC3300"/>
                </a:solidFill>
                <a:latin typeface="Times New Roman" pitchFamily="18" charset="0"/>
              </a:rPr>
              <a:t>Xin</a:t>
            </a:r>
            <a:r>
              <a:rPr lang="en-US" sz="1900" b="1" dirty="0" smtClean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sz="1900" b="1" dirty="0" err="1" smtClean="0">
                <a:solidFill>
                  <a:srgbClr val="CC3300"/>
                </a:solidFill>
                <a:latin typeface="Times New Roman" pitchFamily="18" charset="0"/>
              </a:rPr>
              <a:t>cụ</a:t>
            </a:r>
            <a:r>
              <a:rPr lang="en-US" sz="1900" b="1" dirty="0" smtClean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sz="1900" b="1" dirty="0" err="1" smtClean="0">
                <a:solidFill>
                  <a:srgbClr val="CC3300"/>
                </a:solidFill>
                <a:latin typeface="Times New Roman" pitchFamily="18" charset="0"/>
              </a:rPr>
              <a:t>cho</a:t>
            </a:r>
            <a:r>
              <a:rPr lang="en-US" sz="1900" b="1" dirty="0" smtClean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sz="1900" b="1" dirty="0" err="1" smtClean="0">
                <a:solidFill>
                  <a:srgbClr val="CC3300"/>
                </a:solidFill>
                <a:latin typeface="Times New Roman" pitchFamily="18" charset="0"/>
              </a:rPr>
              <a:t>biết</a:t>
            </a:r>
            <a:r>
              <a:rPr lang="en-US" sz="1900" b="1" dirty="0" smtClean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sz="1900" b="1" dirty="0" err="1" smtClean="0">
                <a:solidFill>
                  <a:srgbClr val="CC3300"/>
                </a:solidFill>
                <a:latin typeface="Times New Roman" pitchFamily="18" charset="0"/>
              </a:rPr>
              <a:t>ai</a:t>
            </a:r>
            <a:r>
              <a:rPr lang="en-US" sz="1900" b="1" dirty="0" smtClean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sz="1900" b="1" dirty="0" err="1" smtClean="0">
                <a:solidFill>
                  <a:srgbClr val="CC3300"/>
                </a:solidFill>
                <a:latin typeface="Times New Roman" pitchFamily="18" charset="0"/>
              </a:rPr>
              <a:t>đã</a:t>
            </a:r>
            <a:r>
              <a:rPr lang="en-US" sz="1900" b="1" dirty="0" smtClean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sz="1900" b="1" dirty="0" err="1" smtClean="0">
                <a:solidFill>
                  <a:srgbClr val="CC3300"/>
                </a:solidFill>
                <a:latin typeface="Times New Roman" pitchFamily="18" charset="0"/>
              </a:rPr>
              <a:t>têm</a:t>
            </a:r>
            <a:r>
              <a:rPr lang="en-US" sz="1900" b="1" dirty="0" smtClean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sz="1900" b="1" dirty="0" err="1" smtClean="0">
                <a:solidFill>
                  <a:srgbClr val="CC3300"/>
                </a:solidFill>
                <a:latin typeface="Times New Roman" pitchFamily="18" charset="0"/>
              </a:rPr>
              <a:t>trầu</a:t>
            </a:r>
            <a:r>
              <a:rPr lang="en-US" sz="1900" b="1" dirty="0" smtClean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sz="1900" b="1" dirty="0" err="1" smtClean="0">
                <a:solidFill>
                  <a:srgbClr val="CC3300"/>
                </a:solidFill>
                <a:latin typeface="Times New Roman" pitchFamily="18" charset="0"/>
              </a:rPr>
              <a:t>này</a:t>
            </a:r>
            <a:r>
              <a:rPr lang="en-US" sz="1900" b="1" dirty="0" smtClean="0">
                <a:solidFill>
                  <a:srgbClr val="CC33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4419600" y="3719513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5029200" y="4335463"/>
            <a:ext cx="3962400" cy="11160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900" b="1">
                <a:solidFill>
                  <a:srgbClr val="FF0000"/>
                </a:solidFill>
                <a:latin typeface="Times New Roman" pitchFamily="18" charset="0"/>
              </a:rPr>
              <a:t>Bà lão bảo:</a:t>
            </a:r>
          </a:p>
          <a:p>
            <a:pPr eaLnBrk="1" hangingPunct="1">
              <a:spcBef>
                <a:spcPct val="50000"/>
              </a:spcBef>
            </a:pPr>
            <a:r>
              <a:rPr lang="en-US" sz="1900" b="1">
                <a:solidFill>
                  <a:srgbClr val="FF0000"/>
                </a:solidFill>
                <a:latin typeface="Times New Roman" pitchFamily="18" charset="0"/>
              </a:rPr>
              <a:t>- Tâu Bệ hạ, trầu do chình tay già têm đấy ạ!</a:t>
            </a:r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4419600" y="49530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4419600" y="62484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5000625" y="5665788"/>
            <a:ext cx="3962400" cy="1062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Nhà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vua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không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 tin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gặng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hỏi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mãi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bà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lão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đành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nói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thật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-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Thưa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đó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trầu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 do con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gái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già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têm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331788" y="2370138"/>
            <a:ext cx="3048000" cy="5238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lời dẫn gián tiếp  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5280025" y="2501900"/>
            <a:ext cx="3048000" cy="5238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lời dẫn trực tiếp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11273" grpId="0" animBg="1"/>
      <p:bldP spid="23563" grpId="0" animBg="1"/>
      <p:bldP spid="23564" grpId="0" animBg="1"/>
      <p:bldP spid="23565" grpId="0" animBg="1"/>
      <p:bldP spid="23566" grpId="0" animBg="1"/>
      <p:bldP spid="23567" grpId="0" animBg="1"/>
      <p:bldP spid="23568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-23813" y="-50800"/>
            <a:ext cx="91440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200" b="1" dirty="0" err="1" smtClean="0">
                <a:solidFill>
                  <a:schemeClr val="tx2"/>
                </a:solidFill>
                <a:latin typeface="Times New Roman" pitchFamily="18" charset="0"/>
              </a:rPr>
              <a:t>Tập</a:t>
            </a:r>
            <a:r>
              <a:rPr lang="en-US" altLang="en-US" sz="3200" b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itchFamily="18" charset="0"/>
              </a:rPr>
              <a:t>làm</a:t>
            </a:r>
            <a:r>
              <a:rPr lang="en-US" altLang="en-US" sz="32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itchFamily="18" charset="0"/>
              </a:rPr>
              <a:t>văn</a:t>
            </a:r>
            <a:endParaRPr lang="en-US" altLang="en-US" sz="32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746625" y="2468563"/>
            <a:ext cx="3616325" cy="2155825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itchFamily="18" charset="0"/>
              </a:rPr>
              <a:t>d. Bác thợ hỏi Hòe: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800">
                <a:latin typeface="Times New Roman" pitchFamily="18" charset="0"/>
              </a:rPr>
              <a:t>Cháu có thích làm thợ xây không?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 rot="249746">
            <a:off x="1500188" y="711200"/>
            <a:ext cx="6619875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Kể lại lời nói, ý nghĩ của nhân vật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249238" y="1763713"/>
            <a:ext cx="3048000" cy="5238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lời dẫn gián tiếp  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209550" y="2592388"/>
            <a:ext cx="3733800" cy="1570037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7030A0"/>
                </a:solidFill>
                <a:latin typeface="Times New Roman" pitchFamily="18" charset="0"/>
              </a:rPr>
              <a:t>Bác thợ hỏi Hòe là cậu có thích làm thợ xây không.</a:t>
            </a:r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3895725" y="3276600"/>
            <a:ext cx="850900" cy="34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63513" y="4727575"/>
            <a:ext cx="3548062" cy="1077913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CC3300"/>
                </a:solidFill>
                <a:latin typeface="Times New Roman" pitchFamily="18" charset="0"/>
              </a:rPr>
              <a:t>Hòe nói rằng Hòe thích lắm.</a:t>
            </a:r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 flipV="1">
            <a:off x="3711575" y="5173663"/>
            <a:ext cx="996950" cy="79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5105400" y="1798638"/>
            <a:ext cx="3048000" cy="5238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lời dẫn trực tiếp  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708525" y="4770438"/>
            <a:ext cx="3548063" cy="1169987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itchFamily="18" charset="0"/>
              </a:rPr>
              <a:t>e. Hòe đáp: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800">
                <a:latin typeface="Times New Roman" pitchFamily="18" charset="0"/>
              </a:rPr>
              <a:t> Cháu thích lắm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25609" grpId="0" animBg="1"/>
      <p:bldP spid="25613" grpId="0" animBg="1"/>
      <p:bldP spid="25614" grpId="0" animBg="1"/>
      <p:bldP spid="25615" grpId="0" animBg="1"/>
      <p:bldP spid="25616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3338" y="-2063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200" b="1" dirty="0" err="1" smtClean="0">
                <a:solidFill>
                  <a:schemeClr val="tx2"/>
                </a:solidFill>
                <a:latin typeface="Times New Roman" pitchFamily="18" charset="0"/>
              </a:rPr>
              <a:t>Tập</a:t>
            </a:r>
            <a:r>
              <a:rPr lang="en-US" altLang="en-US" sz="3200" b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itchFamily="18" charset="0"/>
              </a:rPr>
              <a:t>làm</a:t>
            </a:r>
            <a:r>
              <a:rPr lang="en-US" altLang="en-US" sz="32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itchFamily="18" charset="0"/>
              </a:rPr>
              <a:t>văn</a:t>
            </a:r>
            <a:endParaRPr lang="en-US" altLang="en-US" sz="32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762000" y="2743200"/>
            <a:ext cx="6477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600">
                <a:latin typeface="Times New Roman" pitchFamily="18" charset="0"/>
              </a:rPr>
              <a:t>Có mấy cách kể lại lời nói và ý nghĩ của nhân vật?</a:t>
            </a:r>
          </a:p>
        </p:txBody>
      </p:sp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 rot="249746">
            <a:off x="1557338" y="741363"/>
            <a:ext cx="6619875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Kể lại lời nói, ý nghĩ của nhân vật</a:t>
            </a: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381000" y="1851025"/>
            <a:ext cx="3352800" cy="533400"/>
          </a:xfrm>
          <a:prstGeom prst="wedgeRectCallout">
            <a:avLst>
              <a:gd name="adj1" fmla="val -4213"/>
              <a:gd name="adj2" fmla="val 1092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altLang="en-US" sz="2800" b="1">
                <a:solidFill>
                  <a:schemeClr val="accent2"/>
                </a:solidFill>
              </a:rPr>
              <a:t>Củng cố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76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-33338" y="-12700"/>
            <a:ext cx="91440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200" b="1" dirty="0" err="1" smtClean="0">
                <a:solidFill>
                  <a:schemeClr val="tx2"/>
                </a:solidFill>
                <a:latin typeface="Times New Roman" pitchFamily="18" charset="0"/>
              </a:rPr>
              <a:t>Tập</a:t>
            </a:r>
            <a:r>
              <a:rPr lang="en-US" altLang="en-US" sz="3200" b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itchFamily="18" charset="0"/>
              </a:rPr>
              <a:t>làm</a:t>
            </a:r>
            <a:r>
              <a:rPr lang="en-US" altLang="en-US" sz="32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itchFamily="18" charset="0"/>
              </a:rPr>
              <a:t>văn</a:t>
            </a:r>
            <a:endParaRPr lang="en-US" altLang="en-US" sz="32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28600" y="1752600"/>
            <a:ext cx="5638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6600"/>
                </a:solidFill>
                <a:latin typeface="Times New Roman" pitchFamily="18" charset="0"/>
              </a:rPr>
              <a:t>*Hoạt động 1 : Nhận xét</a:t>
            </a:r>
          </a:p>
        </p:txBody>
      </p:sp>
      <p:sp>
        <p:nvSpPr>
          <p:cNvPr id="10244" name="WordArt 14"/>
          <p:cNvSpPr>
            <a:spLocks noChangeArrowheads="1" noChangeShapeType="1" noTextEdit="1"/>
          </p:cNvSpPr>
          <p:nvPr/>
        </p:nvSpPr>
        <p:spPr bwMode="auto">
          <a:xfrm rot="249746">
            <a:off x="1557338" y="738188"/>
            <a:ext cx="6619875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213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Kể lại lời nói, ý nghĩ của nhân vật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762000" y="4384675"/>
            <a:ext cx="6934200" cy="193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1.Đọc thầm truyện </a:t>
            </a:r>
            <a:r>
              <a:rPr lang="en-US" sz="3200" b="1">
                <a:solidFill>
                  <a:srgbClr val="000000"/>
                </a:solidFill>
                <a:latin typeface="Times New Roman" pitchFamily="18" charset="0"/>
              </a:rPr>
              <a:t>Người ăn xin 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( TV 4 tập 1, tr.30) và hoàn thành sơ đồ sau:</a:t>
            </a:r>
            <a:br>
              <a:rPr lang="en-US" sz="320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en-US" sz="2800">
                <a:solidFill>
                  <a:srgbClr val="000000"/>
                </a:solidFill>
                <a:latin typeface="Times New Roman" pitchFamily="18" charset="0"/>
              </a:rPr>
            </a:b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54013" y="2667000"/>
            <a:ext cx="6503987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</a:rPr>
              <a:t>- Đọc yêu cầu bài tập 1 / RKN(17)</a:t>
            </a:r>
            <a:br>
              <a:rPr lang="en-US" sz="320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3200">
                <a:solidFill>
                  <a:srgbClr val="FF0000"/>
                </a:solidFill>
                <a:latin typeface="Times New Roman" pitchFamily="18" charset="0"/>
              </a:rPr>
              <a:t>- Thảo luận nhóm 4</a:t>
            </a:r>
            <a:endParaRPr lang="en-US" sz="3200" b="1">
              <a:solidFill>
                <a:srgbClr val="0066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  <p:bldP spid="10244" grpId="0" animBg="1"/>
      <p:bldP spid="6160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90800" y="527050"/>
            <a:ext cx="3443288" cy="22463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Lời nói </a:t>
            </a:r>
            <a:r>
              <a:rPr lang="en-US" sz="28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/>
            <a:r>
              <a:rPr lang="en-US" sz="28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“ – Ông đừng giận cháu, cháu không có gì để cho ông cả.” </a:t>
            </a:r>
            <a:br>
              <a:rPr lang="en-US" sz="28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84188" y="1555750"/>
            <a:ext cx="1573212" cy="31226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7239000" y="2743200"/>
            <a:ext cx="1143000" cy="6461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</a:pPr>
            <a:endParaRPr lang="en-US" sz="2800" cap="none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3200400"/>
            <a:ext cx="3595688" cy="3324225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CC3300"/>
                </a:solidFill>
                <a:latin typeface="Times New Roman" pitchFamily="18" charset="0"/>
              </a:rPr>
              <a:t>Ý nghĩ </a:t>
            </a:r>
            <a:r>
              <a:rPr lang="en-US" sz="2400">
                <a:solidFill>
                  <a:srgbClr val="CC3300"/>
                </a:solidFill>
                <a:latin typeface="Times New Roman" pitchFamily="18" charset="0"/>
              </a:rPr>
              <a:t>:</a:t>
            </a:r>
          </a:p>
          <a:p>
            <a:pPr eaLnBrk="1" hangingPunct="1"/>
            <a:r>
              <a:rPr lang="en-US" sz="2400">
                <a:solidFill>
                  <a:srgbClr val="CC3300"/>
                </a:solidFill>
                <a:latin typeface="Times New Roman" pitchFamily="18" charset="0"/>
              </a:rPr>
              <a:t>+Chao ôi! Cảnh nghèo  đói đã gặm nát con người đau khổ kia thành xấu xí biết nhường nào!</a:t>
            </a:r>
            <a:br>
              <a:rPr lang="en-US" sz="2400">
                <a:solidFill>
                  <a:srgbClr val="CC3300"/>
                </a:solidFill>
                <a:latin typeface="Times New Roman" pitchFamily="18" charset="0"/>
              </a:rPr>
            </a:br>
            <a:r>
              <a:rPr lang="en-US" sz="2400">
                <a:solidFill>
                  <a:srgbClr val="CC3300"/>
                </a:solidFill>
                <a:latin typeface="Times New Roman" pitchFamily="18" charset="0"/>
              </a:rPr>
              <a:t> + Cả tôi nữa, tôi cũng vừa  nhận được chút gì của ông lão.</a:t>
            </a:r>
            <a:br>
              <a:rPr lang="en-US" sz="2400">
                <a:solidFill>
                  <a:srgbClr val="CC3300"/>
                </a:solidFill>
                <a:latin typeface="Times New Roman" pitchFamily="18" charset="0"/>
              </a:rPr>
            </a:br>
            <a:endParaRPr lang="en-US">
              <a:solidFill>
                <a:srgbClr val="00B0F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553200" y="609600"/>
            <a:ext cx="2286000" cy="4302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 cách của cậu bé: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cậu là một người nhân hậu, giàu lòng trắc ẩn, thương người.</a:t>
            </a:r>
          </a:p>
          <a:p>
            <a:pPr eaLnBrk="1" hangingPunct="1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034088" y="1371600"/>
            <a:ext cx="442912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3"/>
          </p:cNvCxnSpPr>
          <p:nvPr/>
        </p:nvCxnSpPr>
        <p:spPr>
          <a:xfrm flipV="1">
            <a:off x="6186488" y="3733800"/>
            <a:ext cx="290512" cy="11287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057400" y="2133600"/>
            <a:ext cx="4572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057400" y="3048000"/>
            <a:ext cx="457200" cy="1157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188" y="1649413"/>
            <a:ext cx="1573212" cy="284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0800" y="-4763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200" b="1" dirty="0" err="1" smtClean="0">
                <a:solidFill>
                  <a:schemeClr val="tx2"/>
                </a:solidFill>
                <a:latin typeface="Times New Roman" pitchFamily="18" charset="0"/>
              </a:rPr>
              <a:t>Tập</a:t>
            </a:r>
            <a:r>
              <a:rPr lang="en-US" altLang="en-US" sz="3200" b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itchFamily="18" charset="0"/>
              </a:rPr>
              <a:t>làm</a:t>
            </a:r>
            <a:r>
              <a:rPr lang="en-US" altLang="en-US" sz="32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itchFamily="18" charset="0"/>
              </a:rPr>
              <a:t>văn</a:t>
            </a:r>
            <a:endParaRPr lang="en-US" altLang="en-US" sz="32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5943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6600"/>
                </a:solidFill>
                <a:latin typeface="Times New Roman" pitchFamily="18" charset="0"/>
              </a:rPr>
              <a:t>* Hoạt động 1: Nhận xét</a:t>
            </a:r>
          </a:p>
        </p:txBody>
      </p:sp>
      <p:sp>
        <p:nvSpPr>
          <p:cNvPr id="12292" name="WordArt 5"/>
          <p:cNvSpPr>
            <a:spLocks noChangeArrowheads="1" noChangeShapeType="1" noTextEdit="1"/>
          </p:cNvSpPr>
          <p:nvPr/>
        </p:nvSpPr>
        <p:spPr bwMode="auto">
          <a:xfrm rot="249746">
            <a:off x="1557338" y="749300"/>
            <a:ext cx="6619875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Kể lại lời nói, ý nghĩ của nhân vật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2705100"/>
            <a:ext cx="8229600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en-US" sz="4400">
                <a:solidFill>
                  <a:srgbClr val="000000"/>
                </a:solidFill>
              </a:rPr>
              <a:t>-HS đọc yêu cầu bài tập 2.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8000" y="3962400"/>
            <a:ext cx="8229600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en-US" sz="4400">
                <a:solidFill>
                  <a:srgbClr val="000000"/>
                </a:solidFill>
              </a:rPr>
              <a:t>-HS thực hiện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2292" grpId="0" animBg="1"/>
      <p:bldP spid="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6858000" cy="990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2300" cap="none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en-US" sz="2300" cap="none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2300" cap="none" smtClean="0">
                <a:solidFill>
                  <a:srgbClr val="000000"/>
                </a:solidFill>
                <a:latin typeface="Times New Roman" pitchFamily="18" charset="0"/>
              </a:rPr>
              <a:t>a. - Cháu ơi, cảm ơn cháu! Như vậy là cháu đã cho lão rồi. – Ông lão nói bằng giọng khản đặc.</a:t>
            </a:r>
            <a:br>
              <a:rPr lang="en-US" sz="2300" cap="none" smtClean="0">
                <a:solidFill>
                  <a:srgbClr val="000000"/>
                </a:solidFill>
                <a:latin typeface="Times New Roman" pitchFamily="18" charset="0"/>
              </a:rPr>
            </a:br>
            <a:endParaRPr lang="en-US" sz="3200" cap="none" smtClean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250" y="2590800"/>
            <a:ext cx="6407150" cy="1065213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spcBef>
                <a:spcPct val="50000"/>
              </a:spcBef>
              <a:buFont typeface="Arial" pitchFamily="34" charset="0"/>
              <a:buNone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b. Bằng giọng khản đặc, ông lão cảm ơn tôi và nói rằng như vậy là  tôi đã cho ông rồi.</a:t>
            </a:r>
          </a:p>
          <a:p>
            <a:pPr marL="0" indent="0" eaLnBrk="1" hangingPunct="1">
              <a:spcBef>
                <a:spcPct val="50000"/>
              </a:spcBef>
              <a:buFont typeface="Arial" pitchFamily="34" charset="0"/>
              <a:buNone/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                       </a:t>
            </a:r>
            <a:endParaRPr lang="en-US" altLang="en-US" smtClean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4676" y="3739058"/>
            <a:ext cx="437628" cy="4096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ln>
                  <a:solidFill>
                    <a:srgbClr val="FF3300"/>
                  </a:solidFill>
                </a:ln>
                <a:solidFill>
                  <a:srgbClr val="FF0000"/>
                </a:solidFill>
              </a:rPr>
              <a:t>X</a:t>
            </a:r>
            <a:endParaRPr lang="en-US" sz="2400" b="1" dirty="0">
              <a:ln>
                <a:solidFill>
                  <a:srgbClr val="FF33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143000" y="4445000"/>
            <a:ext cx="6629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z="2600">
                <a:solidFill>
                  <a:srgbClr val="000000"/>
                </a:solidFill>
                <a:latin typeface="Times New Roman" pitchFamily="18" charset="0"/>
              </a:rPr>
              <a:t>Dấu hiệu nhận biết lời dẫn trực tiếp:</a:t>
            </a:r>
          </a:p>
        </p:txBody>
      </p:sp>
      <p:sp>
        <p:nvSpPr>
          <p:cNvPr id="13318" name="Content Placeholder 2"/>
          <p:cNvSpPr txBox="1">
            <a:spLocks/>
          </p:cNvSpPr>
          <p:nvPr/>
        </p:nvSpPr>
        <p:spPr bwMode="auto">
          <a:xfrm>
            <a:off x="5060950" y="5029200"/>
            <a:ext cx="37782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50000"/>
              </a:spcBef>
            </a:pPr>
            <a:endParaRPr lang="en-US" altLang="en-US" sz="26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3319" name="Content Placeholder 2"/>
          <p:cNvSpPr txBox="1">
            <a:spLocks/>
          </p:cNvSpPr>
          <p:nvPr/>
        </p:nvSpPr>
        <p:spPr bwMode="auto">
          <a:xfrm>
            <a:off x="4876800" y="5029200"/>
            <a:ext cx="289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50000"/>
              </a:spcBef>
            </a:pPr>
            <a:endParaRPr lang="en-US" altLang="en-US" sz="26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060950" y="5016500"/>
            <a:ext cx="3321050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600">
                <a:solidFill>
                  <a:srgbClr val="000000"/>
                </a:solidFill>
                <a:latin typeface="Times New Roman" pitchFamily="18" charset="0"/>
              </a:rPr>
              <a:t>+ Về lời xưng hô: dùng từ xưng hô của chính ông lão với cậu bé</a:t>
            </a:r>
          </a:p>
          <a:p>
            <a:pPr eaLnBrk="1" hangingPunct="1"/>
            <a:r>
              <a:rPr lang="en-US" altLang="en-US" sz="2600">
                <a:solidFill>
                  <a:srgbClr val="000000"/>
                </a:solidFill>
                <a:latin typeface="Times New Roman" pitchFamily="18" charset="0"/>
              </a:rPr>
              <a:t> ( lão – cậu ) 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365250" y="5032375"/>
            <a:ext cx="34290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600">
                <a:solidFill>
                  <a:srgbClr val="000000"/>
                </a:solidFill>
                <a:latin typeface="Times New Roman" pitchFamily="18" charset="0"/>
              </a:rPr>
              <a:t>+ Về hình thức: Tác giả </a:t>
            </a:r>
          </a:p>
          <a:p>
            <a:pPr eaLnBrk="1" hangingPunct="1"/>
            <a:r>
              <a:rPr lang="en-US" altLang="en-US" sz="2600">
                <a:solidFill>
                  <a:srgbClr val="000000"/>
                </a:solidFill>
                <a:latin typeface="Times New Roman" pitchFamily="18" charset="0"/>
              </a:rPr>
              <a:t>Dẫn nguyên văn lời nói </a:t>
            </a:r>
          </a:p>
          <a:p>
            <a:pPr eaLnBrk="1" hangingPunct="1"/>
            <a:r>
              <a:rPr lang="en-US" altLang="en-US" sz="2600">
                <a:solidFill>
                  <a:srgbClr val="000000"/>
                </a:solidFill>
                <a:latin typeface="Times New Roman" pitchFamily="18" charset="0"/>
              </a:rPr>
              <a:t>Của ông lão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429000" y="1066800"/>
            <a:ext cx="3292475" cy="762000"/>
          </a:xfrm>
          <a:prstGeom prst="rect">
            <a:avLst/>
          </a:prstGeom>
        </p:spPr>
        <p:txBody>
          <a:bodyPr anchor="ctr"/>
          <a:lstStyle/>
          <a:p>
            <a:pPr algn="ctr" eaLnBrk="1" hangingPunct="1"/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en-US" sz="240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Lời dẫn trực tiếp</a:t>
            </a:r>
            <a:br>
              <a:rPr lang="en-US" sz="2400" b="1">
                <a:solidFill>
                  <a:srgbClr val="FF0000"/>
                </a:solidFill>
                <a:latin typeface="Times New Roman" pitchFamily="18" charset="0"/>
              </a:rPr>
            </a:br>
            <a:endParaRPr lang="en-US" sz="2400" b="1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3323" name="TextBox 14"/>
          <p:cNvSpPr txBox="1">
            <a:spLocks noChangeArrowheads="1"/>
          </p:cNvSpPr>
          <p:nvPr/>
        </p:nvSpPr>
        <p:spPr bwMode="auto">
          <a:xfrm>
            <a:off x="7162800" y="198755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1974850" y="1219200"/>
            <a:ext cx="438150" cy="523875"/>
          </a:xfrm>
          <a:prstGeom prst="rect">
            <a:avLst/>
          </a:prstGeom>
          <a:ln>
            <a:solidFill>
              <a:srgbClr val="FF33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790950" y="3738563"/>
            <a:ext cx="2930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>
                <a:solidFill>
                  <a:srgbClr val="FF0000"/>
                </a:solidFill>
              </a:rPr>
              <a:t>Lời dẫn gián tiếp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10" grpId="0"/>
      <p:bldP spid="11" grpId="0"/>
      <p:bldP spid="12" grpId="0"/>
      <p:bldP spid="16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 Diagonal Corner Rectangle 15"/>
          <p:cNvSpPr/>
          <p:nvPr/>
        </p:nvSpPr>
        <p:spPr>
          <a:xfrm>
            <a:off x="5227638" y="2549525"/>
            <a:ext cx="2143125" cy="906463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dirty="0"/>
              <a:t>)</a:t>
            </a: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26988" y="101025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200" b="1" dirty="0" err="1" smtClean="0">
                <a:solidFill>
                  <a:schemeClr val="tx2"/>
                </a:solidFill>
                <a:latin typeface="Times New Roman" pitchFamily="18" charset="0"/>
              </a:rPr>
              <a:t>Tập</a:t>
            </a:r>
            <a:r>
              <a:rPr lang="en-US" altLang="en-US" sz="3200" b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itchFamily="18" charset="0"/>
              </a:rPr>
              <a:t>làm</a:t>
            </a:r>
            <a:r>
              <a:rPr lang="en-US" altLang="en-US" sz="32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itchFamily="18" charset="0"/>
              </a:rPr>
              <a:t>văn</a:t>
            </a:r>
            <a:endParaRPr lang="en-US" altLang="en-US" sz="32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4340" name="WordArt 5"/>
          <p:cNvSpPr>
            <a:spLocks noChangeArrowheads="1" noChangeShapeType="1" noTextEdit="1"/>
          </p:cNvSpPr>
          <p:nvPr/>
        </p:nvSpPr>
        <p:spPr bwMode="auto">
          <a:xfrm rot="249746">
            <a:off x="1550988" y="712788"/>
            <a:ext cx="6619875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Kể lại lời nói, ý nghĩ của nhân vật</a:t>
            </a:r>
          </a:p>
        </p:txBody>
      </p:sp>
      <p:sp>
        <p:nvSpPr>
          <p:cNvPr id="14341" name="AutoShape 11"/>
          <p:cNvSpPr>
            <a:spLocks noChangeArrowheads="1"/>
          </p:cNvSpPr>
          <p:nvPr/>
        </p:nvSpPr>
        <p:spPr bwMode="auto">
          <a:xfrm>
            <a:off x="304800" y="1774825"/>
            <a:ext cx="3352800" cy="533400"/>
          </a:xfrm>
          <a:prstGeom prst="wedgeRectCallout">
            <a:avLst>
              <a:gd name="adj1" fmla="val -4213"/>
              <a:gd name="adj2" fmla="val 1092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altLang="en-US" sz="2800" b="1">
                <a:solidFill>
                  <a:schemeClr val="accent2"/>
                </a:solidFill>
              </a:rPr>
              <a:t>Ghi nhớ:</a:t>
            </a:r>
          </a:p>
        </p:txBody>
      </p:sp>
      <p:sp>
        <p:nvSpPr>
          <p:cNvPr id="2" name="Oval 1"/>
          <p:cNvSpPr/>
          <p:nvPr/>
        </p:nvSpPr>
        <p:spPr>
          <a:xfrm>
            <a:off x="333010" y="2673263"/>
            <a:ext cx="1219200" cy="242587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KHI KỂ VỀ NHÂN VẬT EM PHẢI KỂ LẠI</a:t>
            </a:r>
          </a:p>
        </p:txBody>
      </p:sp>
      <p:cxnSp>
        <p:nvCxnSpPr>
          <p:cNvPr id="4" name="Straight Arrow Connector 3"/>
          <p:cNvCxnSpPr>
            <a:stCxn id="2" idx="6"/>
            <a:endCxn id="8" idx="2"/>
          </p:cNvCxnSpPr>
          <p:nvPr/>
        </p:nvCxnSpPr>
        <p:spPr>
          <a:xfrm flipV="1">
            <a:off x="1552210" y="3238822"/>
            <a:ext cx="428990" cy="6473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2" idx="6"/>
            <a:endCxn id="9" idx="2"/>
          </p:cNvCxnSpPr>
          <p:nvPr/>
        </p:nvCxnSpPr>
        <p:spPr>
          <a:xfrm>
            <a:off x="1552210" y="3886200"/>
            <a:ext cx="472430" cy="7452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ound Diagonal Corner Rectangle 7"/>
          <p:cNvSpPr/>
          <p:nvPr/>
        </p:nvSpPr>
        <p:spPr>
          <a:xfrm>
            <a:off x="1981200" y="2730213"/>
            <a:ext cx="2031304" cy="1017218"/>
          </a:xfrm>
          <a:prstGeom prst="round2Diag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 err="1">
                <a:ln>
                  <a:solidFill>
                    <a:srgbClr val="FF0000"/>
                  </a:solidFill>
                </a:ln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>
                <a:ln>
                  <a:solidFill>
                    <a:srgbClr val="FF0000"/>
                  </a:solidFill>
                </a:ln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>
                  <a:solidFill>
                    <a:srgbClr val="FF0000"/>
                  </a:solidFill>
                </a:ln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>
                <a:ln>
                  <a:solidFill>
                    <a:srgbClr val="FF0000"/>
                  </a:solidFill>
                </a:ln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Round Diagonal Corner Rectangle 8"/>
          <p:cNvSpPr/>
          <p:nvPr/>
        </p:nvSpPr>
        <p:spPr>
          <a:xfrm>
            <a:off x="2024063" y="4075113"/>
            <a:ext cx="1971675" cy="1112837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/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Ý nghĩ của nhân vật</a:t>
            </a:r>
          </a:p>
        </p:txBody>
      </p:sp>
      <p:sp>
        <p:nvSpPr>
          <p:cNvPr id="11" name="Right Bracket 10"/>
          <p:cNvSpPr/>
          <p:nvPr/>
        </p:nvSpPr>
        <p:spPr>
          <a:xfrm>
            <a:off x="4013200" y="3122613"/>
            <a:ext cx="152400" cy="1524000"/>
          </a:xfrm>
          <a:prstGeom prst="rightBracket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198372" y="337185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Round Diagonal Corner Rectangle 24"/>
          <p:cNvSpPr/>
          <p:nvPr/>
        </p:nvSpPr>
        <p:spPr>
          <a:xfrm>
            <a:off x="5376863" y="4075113"/>
            <a:ext cx="2014537" cy="1411287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/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Kể bằng</a:t>
            </a:r>
          </a:p>
          <a:p>
            <a:pPr algn="ctr" eaLnBrk="1" hangingPunct="1"/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 của người dẫn chuyện</a:t>
            </a:r>
            <a:endParaRPr lang="en-US" b="1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960372" y="3771814"/>
            <a:ext cx="395876" cy="8747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960372" y="2909817"/>
            <a:ext cx="247389" cy="8174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1" name="Round Diagonal Corner Rectangle 30"/>
          <p:cNvSpPr/>
          <p:nvPr/>
        </p:nvSpPr>
        <p:spPr>
          <a:xfrm>
            <a:off x="7715250" y="2286000"/>
            <a:ext cx="1347788" cy="3200400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 cách </a:t>
            </a:r>
          </a:p>
          <a:p>
            <a:pPr algn="ctr" eaLnBrk="1" hangingPunct="1"/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nhân vật và </a:t>
            </a:r>
          </a:p>
          <a:p>
            <a:pPr algn="ctr" eaLnBrk="1" hangingPunct="1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ý nghĩa</a:t>
            </a:r>
          </a:p>
          <a:p>
            <a:pPr algn="ctr" eaLnBrk="1" hangingPunct="1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câu chuyện</a:t>
            </a: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24" name="Straight Arrow Connector 23"/>
          <p:cNvCxnSpPr>
            <a:stCxn id="16" idx="0"/>
          </p:cNvCxnSpPr>
          <p:nvPr/>
        </p:nvCxnSpPr>
        <p:spPr>
          <a:xfrm>
            <a:off x="7371436" y="3002438"/>
            <a:ext cx="323067" cy="6957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7380440" y="4074612"/>
            <a:ext cx="334028" cy="658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9" name="Round Diagonal Corner Rectangle 48"/>
          <p:cNvSpPr/>
          <p:nvPr/>
        </p:nvSpPr>
        <p:spPr>
          <a:xfrm>
            <a:off x="4194787" y="3224158"/>
            <a:ext cx="789921" cy="408729"/>
          </a:xfrm>
          <a:prstGeom prst="round2Diag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i="1" dirty="0" err="1">
                <a:ln>
                  <a:solidFill>
                    <a:srgbClr val="FF0000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endParaRPr lang="en-US" sz="1600" i="1" dirty="0">
              <a:ln>
                <a:solidFill>
                  <a:srgbClr val="FF0000"/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 animBg="1"/>
      <p:bldP spid="11" grpId="0" animBg="1"/>
      <p:bldP spid="25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177225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200" b="1" dirty="0" err="1" smtClean="0">
                <a:solidFill>
                  <a:schemeClr val="tx2"/>
                </a:solidFill>
                <a:latin typeface="Times New Roman" pitchFamily="18" charset="0"/>
              </a:rPr>
              <a:t>Tập</a:t>
            </a:r>
            <a:r>
              <a:rPr lang="en-US" altLang="en-US" sz="3200" b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itchFamily="18" charset="0"/>
              </a:rPr>
              <a:t>làm</a:t>
            </a:r>
            <a:r>
              <a:rPr lang="en-US" altLang="en-US" sz="32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itchFamily="18" charset="0"/>
              </a:rPr>
              <a:t>văn</a:t>
            </a:r>
            <a:endParaRPr lang="en-US" altLang="en-US" sz="32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5363" name="WordArt 4"/>
          <p:cNvSpPr>
            <a:spLocks noChangeArrowheads="1" noChangeShapeType="1" noTextEdit="1"/>
          </p:cNvSpPr>
          <p:nvPr/>
        </p:nvSpPr>
        <p:spPr bwMode="auto">
          <a:xfrm rot="197965">
            <a:off x="1536700" y="831850"/>
            <a:ext cx="6543675" cy="9540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44787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Kể lại lời nói, ý nghĩ của nhân vật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533400" y="1752600"/>
            <a:ext cx="5334000" cy="990600"/>
          </a:xfrm>
          <a:prstGeom prst="wedgeRectCallout">
            <a:avLst>
              <a:gd name="adj1" fmla="val -4213"/>
              <a:gd name="adj2" fmla="val 1092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en-US" sz="2800" b="1">
                <a:solidFill>
                  <a:schemeClr val="accent2"/>
                </a:solidFill>
              </a:rPr>
              <a:t>* HOẠT ĐỘNG 2 : </a:t>
            </a:r>
            <a:r>
              <a:rPr lang="en-US" sz="28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3424238"/>
            <a:ext cx="77343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1: 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Đọc các lời dẫn sau và ghi T vào ô trống trước lời dẫn trực tiếp hoặc ghi G vào ô trống trước lời dẫn gián tiếp trong hai đoạn văn sau:</a:t>
            </a:r>
            <a:endParaRPr lang="en-US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533400" y="1828800"/>
            <a:ext cx="8229600" cy="13366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59595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.      Cậu bé thứ nhất định nói dối là bị chó sói    đuổi.</a:t>
            </a:r>
            <a:endParaRPr lang="en-US" sz="3200">
              <a:solidFill>
                <a:srgbClr val="262626"/>
              </a:solidFill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050" y="3152775"/>
            <a:ext cx="7543800" cy="1939925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Font typeface="Arial" pitchFamily="34" charset="0"/>
              <a:buNone/>
            </a:pPr>
            <a:r>
              <a:rPr lang="en-US" altLang="en-US" sz="3200" smtClean="0">
                <a:solidFill>
                  <a:srgbClr val="000000"/>
                </a:solidFill>
                <a:latin typeface="Times New Roman" pitchFamily="18" charset="0"/>
              </a:rPr>
              <a:t>     Cậu thứ hai bảo:</a:t>
            </a:r>
          </a:p>
          <a:p>
            <a:pPr marL="0" indent="0" eaLnBrk="1" hangingPunct="1">
              <a:spcBef>
                <a:spcPct val="50000"/>
              </a:spcBef>
              <a:buFont typeface="Arial" pitchFamily="34" charset="0"/>
              <a:buNone/>
            </a:pPr>
            <a:r>
              <a:rPr lang="en-US" altLang="en-US" sz="3200" smtClean="0">
                <a:solidFill>
                  <a:srgbClr val="000000"/>
                </a:solidFill>
                <a:latin typeface="Times New Roman" pitchFamily="18" charset="0"/>
              </a:rPr>
              <a:t>   -  Còn tớ, tớ sẽ nói là đang đi thì gặp ông ngoại.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838200" y="5181600"/>
            <a:ext cx="7543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chemeClr val="accent1"/>
              </a:buClr>
              <a:buFont typeface="Arial" pitchFamily="34" charset="0"/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itchFamily="18" charset="0"/>
              </a:rPr>
              <a:t>   - </a:t>
            </a:r>
            <a:r>
              <a:rPr lang="en-US" altLang="en-US" sz="3200">
                <a:solidFill>
                  <a:srgbClr val="000000"/>
                </a:solidFill>
                <a:latin typeface="Times New Roman" pitchFamily="18" charset="0"/>
              </a:rPr>
              <a:t>Theo tớ, tốt nhất là chúng mình nhận lỗi với bố mẹ. – Cậu thứ ba bàn.</a:t>
            </a:r>
            <a:endParaRPr lang="en-US" altLang="en-US" sz="32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2111375"/>
            <a:ext cx="304800" cy="3492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8650" y="4135438"/>
            <a:ext cx="304800" cy="304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85800" y="5334000"/>
            <a:ext cx="304800" cy="304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cap="none" smtClean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469900" y="1752600"/>
            <a:ext cx="8229600" cy="4373563"/>
          </a:xfrm>
        </p:spPr>
        <p:txBody>
          <a:bodyPr/>
          <a:lstStyle/>
          <a:p>
            <a:pPr marL="514350" indent="-514350" eaLnBrk="1" hangingPunct="1">
              <a:spcBef>
                <a:spcPct val="50000"/>
              </a:spcBef>
              <a:buFont typeface="Arial" pitchFamily="34" charset="0"/>
              <a:buAutoNum type="alphaLcPeriod" startAt="2"/>
            </a:pPr>
            <a:r>
              <a:rPr lang="en-US" altLang="en-US" sz="3200" smtClean="0">
                <a:solidFill>
                  <a:srgbClr val="0000FF"/>
                </a:solidFill>
                <a:latin typeface="Times New Roman" pitchFamily="18" charset="0"/>
              </a:rPr>
              <a:t>Buổi tối, ba anh em quây quần bên bà. Bà nói:</a:t>
            </a:r>
          </a:p>
          <a:p>
            <a:pPr marL="514350" indent="-514350" eaLnBrk="1" hangingPunct="1">
              <a:spcBef>
                <a:spcPct val="50000"/>
              </a:spcBef>
              <a:buFont typeface="Arial" pitchFamily="34" charset="0"/>
              <a:buNone/>
            </a:pPr>
            <a:r>
              <a:rPr lang="en-US" altLang="en-US" sz="3200" smtClean="0">
                <a:solidFill>
                  <a:srgbClr val="0000FF"/>
                </a:solidFill>
                <a:latin typeface="Times New Roman" pitchFamily="18" charset="0"/>
              </a:rPr>
              <a:t>   -  Ba cháu là anh em ruột mà chẳng giống nhau.</a:t>
            </a:r>
          </a:p>
          <a:p>
            <a:pPr marL="514350" indent="-514350" eaLnBrk="1" hangingPunct="1">
              <a:spcBef>
                <a:spcPct val="50000"/>
              </a:spcBef>
              <a:buFont typeface="Arial" pitchFamily="34" charset="0"/>
              <a:buNone/>
            </a:pPr>
            <a:r>
              <a:rPr lang="en-US" altLang="en-US" sz="3200" smtClean="0">
                <a:solidFill>
                  <a:srgbClr val="0000FF"/>
                </a:solidFill>
                <a:latin typeface="Times New Roman" pitchFamily="18" charset="0"/>
              </a:rPr>
              <a:t>   Bé Út nhìn anh em chúng tôi hồi lâu rồi hỏi: - Sao bà lại nói anh em chúng cháu chẳng giống nhau.</a:t>
            </a:r>
          </a:p>
          <a:p>
            <a:pPr marL="514350" indent="-514350" eaLnBrk="1" hangingPunct="1">
              <a:spcBef>
                <a:spcPct val="50000"/>
              </a:spcBef>
              <a:buFont typeface="Arial" pitchFamily="34" charset="0"/>
              <a:buNone/>
            </a:pPr>
            <a:endParaRPr lang="en-US" altLang="en-US" sz="3200" smtClean="0"/>
          </a:p>
        </p:txBody>
      </p:sp>
      <p:sp>
        <p:nvSpPr>
          <p:cNvPr id="5" name="Rectangle 4"/>
          <p:cNvSpPr/>
          <p:nvPr/>
        </p:nvSpPr>
        <p:spPr>
          <a:xfrm>
            <a:off x="441325" y="4357688"/>
            <a:ext cx="304800" cy="304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6" name="Rectangle 5"/>
          <p:cNvSpPr/>
          <p:nvPr/>
        </p:nvSpPr>
        <p:spPr>
          <a:xfrm>
            <a:off x="452438" y="3124200"/>
            <a:ext cx="304800" cy="304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2414487"/>
  <p:tag name="VIOLETTITLE" val="Tuần 3. Kể lại lời nói, ý nghĩ của nhân vật"/>
  <p:tag name="VIOLETLESSON" val="5"/>
  <p:tag name="VIOLETCATID" val="7840646"/>
  <p:tag name="VIOLETSUBJECT" val="Tập làm văn 4"/>
  <p:tag name="VIOLETAUTHORID" val="7598146"/>
  <p:tag name="VIOLETAUTHORNAME" val="Rin Pham"/>
  <p:tag name="VIOLETAUTHORAVATAR" val="no_avatar.jpg"/>
  <p:tag name="VIOLETAUTHORADDRESS" val=" - "/>
  <p:tag name="VIOLETDATE" val="2018-09-13 20:38:00"/>
  <p:tag name="VIOLETHIT" val="228"/>
  <p:tag name="VIOLETLIKE" val="0"/>
  <p:tag name="MMPROD_NEXTUNIQUEID" val="10011"/>
  <p:tag name="MMPROD_UIDATA" val="&lt;database version=&quot;7.0&quot;&gt;&lt;object type=&quot;1&quot; unique_id=&quot;10001&quot;&gt;&lt;object type=&quot;2&quot; unique_id=&quot;10195&quot;&gt;&lt;object type=&quot;3&quot; unique_id=&quot;10196&quot;&gt;&lt;property id=&quot;20148&quot; value=&quot;5&quot;/&gt;&lt;property id=&quot;20300&quot; value=&quot;Slide 2&quot;/&gt;&lt;property id=&quot;20307&quot; value=&quot;260&quot;/&gt;&lt;/object&gt;&lt;object type=&quot;3&quot; unique_id=&quot;10197&quot;&gt;&lt;property id=&quot;20148&quot; value=&quot;5&quot;/&gt;&lt;property id=&quot;20300&quot; value=&quot;Slide 3&quot;/&gt;&lt;property id=&quot;20307&quot; value=&quot;281&quot;/&gt;&lt;/object&gt;&lt;object type=&quot;3&quot; unique_id=&quot;10198&quot;&gt;&lt;property id=&quot;20148&quot; value=&quot;5&quot;/&gt;&lt;property id=&quot;20300&quot; value=&quot;Slide 4&quot;/&gt;&lt;property id=&quot;20307&quot; value=&quot;271&quot;/&gt;&lt;/object&gt;&lt;object type=&quot;3&quot; unique_id=&quot;10199&quot;&gt;&lt;property id=&quot;20148&quot; value=&quot;5&quot;/&gt;&lt;property id=&quot;20300&quot; value=&quot;Slide 5 - &amp;quot;&amp;#x0D;&amp;#x0A;a. - Cháu ơi, cảm ơn cháu! Như vậy là cháu đã cho lão rồi. – Ông lão nói bằng giọng khản đặc.&amp;#x0D;&amp;#x0A;&amp;quot;&quot;/&gt;&lt;property id=&quot;20307&quot; value=&quot;282&quot;/&gt;&lt;/object&gt;&lt;object type=&quot;3&quot; unique_id=&quot;10200&quot;&gt;&lt;property id=&quot;20148&quot; value=&quot;5&quot;/&gt;&lt;property id=&quot;20300&quot; value=&quot;Slide 6&quot;/&gt;&lt;property id=&quot;20307&quot; value=&quot;273&quot;/&gt;&lt;/object&gt;&lt;object type=&quot;3&quot; unique_id=&quot;10201&quot;&gt;&lt;property id=&quot;20148&quot; value=&quot;5&quot;/&gt;&lt;property id=&quot;20300&quot; value=&quot;Slide 7&quot;/&gt;&lt;property id=&quot;20307&quot; value=&quot;274&quot;/&gt;&lt;/object&gt;&lt;object type=&quot;3&quot; unique_id=&quot;10202&quot;&gt;&lt;property id=&quot;20148&quot; value=&quot;5&quot;/&gt;&lt;property id=&quot;20300&quot; value=&quot;Slide 8&quot;/&gt;&lt;property id=&quot;20307&quot; value=&quot;283&quot;/&gt;&lt;/object&gt;&lt;object type=&quot;3&quot; unique_id=&quot;10203&quot;&gt;&lt;property id=&quot;20148&quot; value=&quot;5&quot;/&gt;&lt;property id=&quot;20300&quot; value=&quot;Slide 9&quot;/&gt;&lt;property id=&quot;20307&quot; value=&quot;284&quot;/&gt;&lt;/object&gt;&lt;object type=&quot;3&quot; unique_id=&quot;10204&quot;&gt;&lt;property id=&quot;20148&quot; value=&quot;5&quot;/&gt;&lt;property id=&quot;20300&quot; value=&quot;Slide 10&quot;/&gt;&lt;property id=&quot;20307&quot; value=&quot;275&quot;/&gt;&lt;/object&gt;&lt;object type=&quot;3&quot; unique_id=&quot;10205&quot;&gt;&lt;property id=&quot;20148&quot; value=&quot;5&quot;/&gt;&lt;property id=&quot;20300&quot; value=&quot;Slide 11&quot;/&gt;&lt;property id=&quot;20307&quot; value=&quot;276&quot;/&gt;&lt;/object&gt;&lt;object type=&quot;3&quot; unique_id=&quot;10206&quot;&gt;&lt;property id=&quot;20148&quot; value=&quot;5&quot;/&gt;&lt;property id=&quot;20300&quot; value=&quot;Slide 12&quot;/&gt;&lt;property id=&quot;20307&quot; value=&quot;278&quot;/&gt;&lt;/object&gt;&lt;object type=&quot;3&quot; unique_id=&quot;10207&quot;&gt;&lt;property id=&quot;20148&quot; value=&quot;5&quot;/&gt;&lt;property id=&quot;20300&quot; value=&quot;Slide 13&quot;/&gt;&lt;property id=&quot;20307&quot; value=&quot;279&quot;/&gt;&lt;/object&gt;&lt;object type=&quot;3&quot; unique_id=&quot;11319&quot;&gt;&lt;property id=&quot;20148&quot; value=&quot;5&quot;/&gt;&lt;property id=&quot;20300&quot; value=&quot;Slide 1&quot;/&gt;&lt;property id=&quot;20307&quot; value=&quot;285&quot;/&gt;&lt;/object&gt;&lt;/object&gt;&lt;object type=&quot;8&quot; unique_id=&quot;10221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</TotalTime>
  <Words>797</Words>
  <Application>Microsoft Office PowerPoint</Application>
  <PresentationFormat>On-screen Show (4:3)</PresentationFormat>
  <Paragraphs>101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 a. - Cháu ơi, cảm ơn cháu! Như vậy là cháu đã cho lão rồi. – Ông lão nói bằng giọng khản đặc.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AutoBVT</cp:lastModifiedBy>
  <cp:revision>116</cp:revision>
  <dcterms:created xsi:type="dcterms:W3CDTF">2014-08-25T14:59:45Z</dcterms:created>
  <dcterms:modified xsi:type="dcterms:W3CDTF">2018-10-05T06:08:58Z</dcterms:modified>
</cp:coreProperties>
</file>